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sldIdLst>
    <p:sldId id="256" r:id="rId3"/>
    <p:sldId id="274" r:id="rId4"/>
    <p:sldId id="275" r:id="rId5"/>
    <p:sldId id="258" r:id="rId6"/>
    <p:sldId id="269" r:id="rId7"/>
    <p:sldId id="265" r:id="rId8"/>
    <p:sldId id="270" r:id="rId9"/>
    <p:sldId id="271" r:id="rId10"/>
    <p:sldId id="272" r:id="rId11"/>
    <p:sldId id="273"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84"/>
      </p:cViewPr>
      <p:guideLst/>
    </p:cSldViewPr>
  </p:slideViewPr>
  <p:notesTextViewPr>
    <p:cViewPr>
      <p:scale>
        <a:sx n="1" d="1"/>
        <a:sy n="1" d="1"/>
      </p:scale>
      <p:origin x="0" y="0"/>
    </p:cViewPr>
  </p:notesTextViewPr>
  <p:notesViewPr>
    <p:cSldViewPr snapToGrid="0">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9B5FC-C5EA-446C-938F-95CC646F5408}" type="datetimeFigureOut">
              <a:rPr lang="ko-KR" altLang="en-US" smtClean="0"/>
              <a:t>2018-01-15</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8D8CA-40C4-408C-87FF-9C082ABF6C79}" type="slidenum">
              <a:rPr lang="ko-KR" altLang="en-US" smtClean="0"/>
              <a:t>‹#›</a:t>
            </a:fld>
            <a:endParaRPr lang="ko-KR" altLang="en-US"/>
          </a:p>
        </p:txBody>
      </p:sp>
    </p:spTree>
    <p:extLst>
      <p:ext uri="{BB962C8B-B14F-4D97-AF65-F5344CB8AC3E}">
        <p14:creationId xmlns:p14="http://schemas.microsoft.com/office/powerpoint/2010/main" val="10320293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52584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871245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3610448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3780435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55510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301799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86973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pic>
        <p:nvPicPr>
          <p:cNvPr id="4" name="그림 3"/>
          <p:cNvPicPr/>
          <p:nvPr userDrawn="1"/>
        </p:nvPicPr>
        <p:blipFill>
          <a:blip r:embed="rId3"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smtClean="0">
                <a:solidFill>
                  <a:schemeClr val="tx1"/>
                </a:solidFill>
                <a:effectLst/>
                <a:latin typeface="+mn-lt"/>
                <a:ea typeface="+mn-ea"/>
                <a:cs typeface="+mn-cs"/>
              </a:rPr>
              <a:t>Global Alliance of Marketing &amp; Management Associations</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 </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COPYRIGHT RELEASE FORM (1/2)</a:t>
            </a:r>
            <a:endParaRPr lang="ko-KR" altLang="ko-KR" sz="1100" kern="1200" dirty="0" smtClean="0">
              <a:solidFill>
                <a:schemeClr val="tx1"/>
              </a:solidFill>
              <a:effectLst/>
              <a:latin typeface="+mn-lt"/>
              <a:ea typeface="+mn-ea"/>
              <a:cs typeface="+mn-cs"/>
            </a:endParaRPr>
          </a:p>
        </p:txBody>
      </p:sp>
      <p:sp>
        <p:nvSpPr>
          <p:cNvPr id="3" name="TextBox 2"/>
          <p:cNvSpPr txBox="1"/>
          <p:nvPr userDrawn="1"/>
        </p:nvSpPr>
        <p:spPr>
          <a:xfrm>
            <a:off x="169112" y="1812515"/>
            <a:ext cx="8646115" cy="4370427"/>
          </a:xfrm>
          <a:prstGeom prst="rect">
            <a:avLst/>
          </a:prstGeom>
          <a:noFill/>
        </p:spPr>
        <p:txBody>
          <a:bodyPr wrap="square" rtlCol="0">
            <a:spAutoFit/>
          </a:bodyPr>
          <a:lstStyle/>
          <a:p>
            <a:pPr algn="just" latinLnBrk="0"/>
            <a:r>
              <a:rPr lang="en-US" altLang="ko-KR" sz="1000" b="1" kern="1200" dirty="0" smtClean="0">
                <a:solidFill>
                  <a:schemeClr val="tx1"/>
                </a:solidFill>
                <a:effectLst/>
                <a:latin typeface="+mn-lt"/>
                <a:ea typeface="+mn-ea"/>
                <a:cs typeface="+mn-cs"/>
              </a:rPr>
              <a:t>Project plan or Article</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t>
            </a:r>
            <a:r>
              <a:rPr lang="en-US" altLang="ko-KR" sz="1000" kern="1200" dirty="0" smtClean="0">
                <a:solidFill>
                  <a:schemeClr val="tx1"/>
                </a:solidFill>
                <a:effectLst/>
                <a:latin typeface="+mn-lt"/>
                <a:ea typeface="+mn-ea"/>
                <a:cs typeface="+mn-cs"/>
              </a:rPr>
              <a:t>paper </a:t>
            </a:r>
            <a:r>
              <a:rPr lang="en-US" altLang="ko-KR" sz="1000" kern="1200" dirty="0" smtClean="0">
                <a:solidFill>
                  <a:schemeClr val="tx1"/>
                </a:solidFill>
                <a:effectLst/>
                <a:latin typeface="+mn-lt"/>
                <a:ea typeface="+mn-ea"/>
                <a:cs typeface="+mn-cs"/>
              </a:rPr>
              <a:t>entitled</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1.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are herewith provided to the Global Alliance of Marketing &amp; Management Associations in consideration of the use and publication of my </a:t>
            </a:r>
            <a:r>
              <a:rPr lang="en-US" altLang="ko-KR" sz="1000" kern="1200" dirty="0" smtClean="0">
                <a:solidFill>
                  <a:schemeClr val="tx1"/>
                </a:solidFill>
                <a:effectLst/>
                <a:latin typeface="+mn-lt"/>
                <a:ea typeface="+mn-ea"/>
                <a:cs typeface="+mn-cs"/>
              </a:rPr>
              <a:t>paper, </a:t>
            </a:r>
            <a:r>
              <a:rPr lang="en-US" altLang="ko-KR" sz="1000" kern="1200" dirty="0" smtClean="0">
                <a:solidFill>
                  <a:schemeClr val="tx1"/>
                </a:solidFill>
                <a:effectLst/>
                <a:latin typeface="+mn-lt"/>
                <a:ea typeface="+mn-ea"/>
                <a:cs typeface="+mn-cs"/>
              </a:rPr>
              <a:t>I, </a:t>
            </a:r>
            <a:r>
              <a:rPr lang="en-US" altLang="ko-KR" sz="1000" kern="1200" dirty="0" smtClean="0">
                <a:solidFill>
                  <a:schemeClr val="tx1"/>
                </a:solidFill>
                <a:effectLst/>
                <a:latin typeface="+mn-lt"/>
                <a:ea typeface="+mn-ea"/>
                <a:cs typeface="+mn-cs"/>
              </a:rPr>
              <a:t>as</a:t>
            </a:r>
            <a:r>
              <a:rPr lang="en-US" altLang="ko-KR" sz="1000" kern="1200" baseline="0" dirty="0" smtClean="0">
                <a:solidFill>
                  <a:schemeClr val="tx1"/>
                </a:solidFill>
                <a:effectLst/>
                <a:latin typeface="+mn-lt"/>
                <a:ea typeface="+mn-ea"/>
                <a:cs typeface="+mn-cs"/>
              </a:rPr>
              <a:t> researcher</a:t>
            </a:r>
            <a:r>
              <a:rPr lang="en-US" altLang="ko-KR" sz="1000" kern="1200" dirty="0" smtClean="0">
                <a:solidFill>
                  <a:schemeClr val="tx1"/>
                </a:solidFill>
                <a:effectLst/>
                <a:latin typeface="+mn-lt"/>
                <a:ea typeface="+mn-ea"/>
                <a:cs typeface="+mn-cs"/>
              </a:rPr>
              <a:t> (‘Researcher’) </a:t>
            </a:r>
            <a:r>
              <a:rPr lang="en-US" altLang="ko-KR" sz="1000" kern="1200" dirty="0" smtClean="0">
                <a:solidFill>
                  <a:schemeClr val="tx1"/>
                </a:solidFill>
                <a:effectLst/>
                <a:latin typeface="+mn-lt"/>
                <a:ea typeface="+mn-ea"/>
                <a:cs typeface="+mn-cs"/>
              </a:rPr>
              <a:t>hereby grant to the Global Alliance of Marketing &amp; Management Associations (‘the Association’) the rights related to </a:t>
            </a:r>
            <a:r>
              <a:rPr lang="en-US" altLang="ko-KR" sz="1000" kern="1200" dirty="0" smtClean="0">
                <a:solidFill>
                  <a:schemeClr val="tx1"/>
                </a:solidFill>
                <a:effectLst/>
                <a:latin typeface="+mn-lt"/>
                <a:ea typeface="+mn-ea"/>
                <a:cs typeface="+mn-cs"/>
              </a:rPr>
              <a:t>my</a:t>
            </a:r>
            <a:r>
              <a:rPr lang="en-US" altLang="ko-KR" sz="1000" kern="1200" baseline="0" dirty="0" smtClean="0">
                <a:solidFill>
                  <a:schemeClr val="tx1"/>
                </a:solidFill>
                <a:effectLst/>
                <a:latin typeface="+mn-lt"/>
                <a:ea typeface="+mn-ea"/>
                <a:cs typeface="+mn-cs"/>
              </a:rPr>
              <a:t> paper</a:t>
            </a:r>
            <a:r>
              <a:rPr lang="en-US" altLang="ko-KR" sz="1000" kern="1200" dirty="0" smtClean="0">
                <a:solidFill>
                  <a:schemeClr val="tx1"/>
                </a:solidFill>
                <a:effectLst/>
                <a:latin typeface="+mn-lt"/>
                <a:ea typeface="+mn-ea"/>
                <a:cs typeface="+mn-cs"/>
              </a:rPr>
              <a:t> </a:t>
            </a:r>
            <a:r>
              <a:rPr lang="en-US" altLang="ko-KR" sz="1000" kern="1200" dirty="0" smtClean="0">
                <a:solidFill>
                  <a:schemeClr val="tx1"/>
                </a:solidFill>
                <a:effectLst/>
                <a:latin typeface="+mn-lt"/>
                <a:ea typeface="+mn-ea"/>
                <a:cs typeface="+mn-cs"/>
              </a:rPr>
              <a:t>mentioned below.</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ACKNOWLEDGEMENTS BY </a:t>
            </a:r>
            <a:r>
              <a:rPr lang="en-US" altLang="ko-KR" sz="1000" b="1" kern="1200" dirty="0" smtClean="0">
                <a:solidFill>
                  <a:schemeClr val="tx1"/>
                </a:solidFill>
                <a:effectLst/>
                <a:latin typeface="+mn-lt"/>
                <a:ea typeface="+mn-ea"/>
                <a:cs typeface="+mn-cs"/>
              </a:rPr>
              <a:t>RESEARCHER</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a:t>
            </a:r>
            <a:r>
              <a:rPr lang="en-US" altLang="ko-KR" sz="1000" kern="1200" baseline="0" dirty="0" smtClean="0">
                <a:solidFill>
                  <a:schemeClr val="tx1"/>
                </a:solidFill>
                <a:effectLst/>
                <a:latin typeface="+mn-lt"/>
                <a:ea typeface="+mn-ea"/>
                <a:cs typeface="+mn-cs"/>
              </a:rPr>
              <a:t> Researcher</a:t>
            </a:r>
            <a:r>
              <a:rPr lang="en-US" altLang="ko-KR" sz="1000" kern="1200" dirty="0" smtClean="0">
                <a:solidFill>
                  <a:schemeClr val="tx1"/>
                </a:solidFill>
                <a:effectLst/>
                <a:latin typeface="+mn-lt"/>
                <a:ea typeface="+mn-ea"/>
                <a:cs typeface="+mn-cs"/>
              </a:rPr>
              <a:t> acknowledges </a:t>
            </a:r>
            <a:r>
              <a:rPr lang="en-US" altLang="ko-KR" sz="1000" kern="1200" dirty="0" smtClean="0">
                <a:solidFill>
                  <a:schemeClr val="tx1"/>
                </a:solidFill>
                <a:effectLst/>
                <a:latin typeface="+mn-lt"/>
                <a:ea typeface="+mn-ea"/>
                <a:cs typeface="+mn-cs"/>
              </a:rPr>
              <a:t>that: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 The Association or any licensee or sub-licensee of the Association has the right to use and re-use, publish and re-publish the </a:t>
            </a:r>
            <a:r>
              <a:rPr lang="en-US" altLang="ko-KR" sz="1000" kern="1200" dirty="0" smtClean="0">
                <a:solidFill>
                  <a:schemeClr val="tx1"/>
                </a:solidFill>
                <a:effectLst/>
                <a:latin typeface="+mn-lt"/>
                <a:ea typeface="+mn-ea"/>
                <a:cs typeface="+mn-cs"/>
              </a:rPr>
              <a:t>paper </a:t>
            </a:r>
            <a:r>
              <a:rPr lang="en-US" altLang="ko-KR" sz="1000" kern="1200" dirty="0" smtClean="0">
                <a:solidFill>
                  <a:schemeClr val="tx1"/>
                </a:solidFill>
                <a:effectLst/>
                <a:latin typeface="+mn-lt"/>
                <a:ea typeface="+mn-ea"/>
                <a:cs typeface="+mn-cs"/>
              </a:rPr>
              <a:t>uploaded on the homepages, in the exhibition(s) and in the exhibition book(s) related to the Association, Center for Sustainable Culture &amp; Services of </a:t>
            </a:r>
            <a:r>
              <a:rPr lang="en-US" altLang="ko-KR" sz="1000" kern="1200" dirty="0" err="1" smtClean="0">
                <a:solidFill>
                  <a:schemeClr val="tx1"/>
                </a:solidFill>
                <a:effectLst/>
                <a:latin typeface="+mn-lt"/>
                <a:ea typeface="+mn-ea"/>
                <a:cs typeface="+mn-cs"/>
              </a:rPr>
              <a:t>Yonsei</a:t>
            </a:r>
            <a:r>
              <a:rPr lang="en-US" altLang="ko-KR" sz="1000" kern="1200" dirty="0" smtClean="0">
                <a:solidFill>
                  <a:schemeClr val="tx1"/>
                </a:solidFill>
                <a:effectLst/>
                <a:latin typeface="+mn-lt"/>
                <a:ea typeface="+mn-ea"/>
                <a:cs typeface="+mn-cs"/>
              </a:rPr>
              <a:t> University, and ACCESS in whole or in part, individually or in conjunction with printed matter, or in composite form or in being transmitted through internet, and in any medium.</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b) The Association has the right to send the </a:t>
            </a:r>
            <a:r>
              <a:rPr lang="en-US" altLang="ko-KR" sz="1000" kern="1200" dirty="0" smtClean="0">
                <a:solidFill>
                  <a:schemeClr val="tx1"/>
                </a:solidFill>
                <a:effectLst/>
                <a:latin typeface="+mn-lt"/>
                <a:ea typeface="+mn-ea"/>
                <a:cs typeface="+mn-cs"/>
              </a:rPr>
              <a:t>paper </a:t>
            </a:r>
            <a:r>
              <a:rPr lang="en-US" altLang="ko-KR" sz="1000" kern="1200" dirty="0" smtClean="0">
                <a:solidFill>
                  <a:schemeClr val="tx1"/>
                </a:solidFill>
                <a:effectLst/>
                <a:latin typeface="+mn-lt"/>
                <a:ea typeface="+mn-ea"/>
                <a:cs typeface="+mn-cs"/>
              </a:rPr>
              <a:t>to any person or organization for further publication at the unfettered discretion of the Association.</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b="1" kern="1200" dirty="0" smtClean="0">
                <a:solidFill>
                  <a:schemeClr val="tx1"/>
                </a:solidFill>
                <a:effectLst/>
                <a:latin typeface="+mn-lt"/>
                <a:ea typeface="+mn-ea"/>
                <a:cs typeface="+mn-cs"/>
              </a:rPr>
              <a:t>OWNERSHIP OF COPYRIGHT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a:t>
            </a:r>
            <a:r>
              <a:rPr lang="en-US" altLang="ko-KR" sz="1000" kern="1200" dirty="0" smtClean="0">
                <a:solidFill>
                  <a:schemeClr val="tx1"/>
                </a:solidFill>
                <a:effectLst/>
                <a:latin typeface="+mn-lt"/>
                <a:ea typeface="+mn-ea"/>
                <a:cs typeface="+mn-cs"/>
              </a:rPr>
              <a:t>Researcher </a:t>
            </a:r>
            <a:r>
              <a:rPr lang="en-US" altLang="ko-KR" sz="1000" kern="1200" dirty="0" smtClean="0">
                <a:solidFill>
                  <a:schemeClr val="tx1"/>
                </a:solidFill>
                <a:effectLst/>
                <a:latin typeface="+mn-lt"/>
                <a:ea typeface="+mn-ea"/>
                <a:cs typeface="+mn-cs"/>
              </a:rPr>
              <a:t>warrants that:</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a) He/she is the sole owner of </a:t>
            </a:r>
            <a:r>
              <a:rPr lang="en-US" altLang="ko-KR" sz="1000" kern="1200" dirty="0" smtClean="0">
                <a:solidFill>
                  <a:schemeClr val="tx1"/>
                </a:solidFill>
                <a:effectLst/>
                <a:latin typeface="+mn-lt"/>
                <a:ea typeface="+mn-ea"/>
                <a:cs typeface="+mn-cs"/>
              </a:rPr>
              <a:t>the</a:t>
            </a:r>
            <a:r>
              <a:rPr lang="en-US" altLang="ko-KR" sz="1000" kern="1200" baseline="0" dirty="0" smtClean="0">
                <a:solidFill>
                  <a:schemeClr val="tx1"/>
                </a:solidFill>
                <a:effectLst/>
                <a:latin typeface="+mn-lt"/>
                <a:ea typeface="+mn-ea"/>
                <a:cs typeface="+mn-cs"/>
              </a:rPr>
              <a:t> paper</a:t>
            </a:r>
            <a:r>
              <a:rPr lang="en-US" altLang="ko-KR" sz="1000" kern="1200" dirty="0" smtClean="0">
                <a:solidFill>
                  <a:schemeClr val="tx1"/>
                </a:solidFill>
                <a:effectLst/>
                <a:latin typeface="+mn-lt"/>
                <a:ea typeface="+mn-ea"/>
                <a:cs typeface="+mn-cs"/>
              </a:rPr>
              <a:t> </a:t>
            </a:r>
            <a:r>
              <a:rPr lang="en-US" altLang="ko-KR" sz="1000" kern="1200" dirty="0" smtClean="0">
                <a:solidFill>
                  <a:schemeClr val="tx1"/>
                </a:solidFill>
                <a:effectLst/>
                <a:latin typeface="+mn-lt"/>
                <a:ea typeface="+mn-ea"/>
                <a:cs typeface="+mn-cs"/>
              </a:rPr>
              <a:t>and has full right and title to copyright in the </a:t>
            </a:r>
            <a:r>
              <a:rPr lang="en-US" altLang="ko-KR" sz="1000" kern="1200" dirty="0" smtClean="0">
                <a:solidFill>
                  <a:schemeClr val="tx1"/>
                </a:solidFill>
                <a:effectLst/>
                <a:latin typeface="+mn-lt"/>
                <a:ea typeface="+mn-ea"/>
                <a:cs typeface="+mn-cs"/>
              </a:rPr>
              <a:t>paper.</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b) The </a:t>
            </a:r>
            <a:r>
              <a:rPr lang="en-US" altLang="ko-KR" sz="1000" kern="1200" dirty="0" smtClean="0">
                <a:solidFill>
                  <a:schemeClr val="tx1"/>
                </a:solidFill>
                <a:effectLst/>
                <a:latin typeface="+mn-lt"/>
                <a:ea typeface="+mn-ea"/>
                <a:cs typeface="+mn-cs"/>
              </a:rPr>
              <a:t>paper </a:t>
            </a:r>
            <a:r>
              <a:rPr lang="en-US" altLang="ko-KR" sz="1000" kern="1200" dirty="0" smtClean="0">
                <a:solidFill>
                  <a:schemeClr val="tx1"/>
                </a:solidFill>
                <a:effectLst/>
                <a:latin typeface="+mn-lt"/>
                <a:ea typeface="+mn-ea"/>
                <a:cs typeface="+mn-cs"/>
              </a:rPr>
              <a:t>is not copied wholly or substantially from any other </a:t>
            </a:r>
            <a:r>
              <a:rPr lang="en-US" altLang="ko-KR" sz="1000" kern="1200" dirty="0" smtClean="0">
                <a:solidFill>
                  <a:schemeClr val="tx1"/>
                </a:solidFill>
                <a:effectLst/>
                <a:latin typeface="+mn-lt"/>
                <a:ea typeface="+mn-ea"/>
                <a:cs typeface="+mn-cs"/>
              </a:rPr>
              <a:t>work.</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c) </a:t>
            </a:r>
            <a:r>
              <a:rPr lang="en-US" altLang="ko-KR" sz="1000" kern="1200" dirty="0" smtClean="0">
                <a:solidFill>
                  <a:schemeClr val="tx1"/>
                </a:solidFill>
                <a:effectLst/>
                <a:latin typeface="+mn-lt"/>
                <a:ea typeface="+mn-ea"/>
                <a:cs typeface="+mn-cs"/>
              </a:rPr>
              <a:t>The mere use and exercise of copyright in the </a:t>
            </a:r>
            <a:r>
              <a:rPr lang="en-US" altLang="ko-KR" sz="1000" kern="1200" dirty="0" smtClean="0">
                <a:solidFill>
                  <a:schemeClr val="tx1"/>
                </a:solidFill>
                <a:effectLst/>
                <a:latin typeface="+mn-lt"/>
                <a:ea typeface="+mn-ea"/>
                <a:cs typeface="+mn-cs"/>
              </a:rPr>
              <a:t>paper </a:t>
            </a:r>
            <a:r>
              <a:rPr lang="en-US" altLang="ko-KR" sz="1000" kern="1200" dirty="0" smtClean="0">
                <a:solidFill>
                  <a:schemeClr val="tx1"/>
                </a:solidFill>
                <a:effectLst/>
                <a:latin typeface="+mn-lt"/>
                <a:ea typeface="+mn-ea"/>
                <a:cs typeface="+mn-cs"/>
              </a:rPr>
              <a:t>by the Association or any licensee or sub-licensee of the Association will not infringe any copyright or similar or other intellectual property rights of any person, nor give rise to payment by the Association or any licensee or sub-licensee of the Association or any royalty to any third party or to any liability to pay compensation.</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The Researcher </a:t>
            </a:r>
            <a:r>
              <a:rPr lang="en-US" altLang="ko-KR" sz="1000" kern="1200" dirty="0" smtClean="0">
                <a:solidFill>
                  <a:schemeClr val="tx1"/>
                </a:solidFill>
                <a:effectLst/>
                <a:latin typeface="+mn-lt"/>
                <a:ea typeface="+mn-ea"/>
                <a:cs typeface="+mn-cs"/>
              </a:rPr>
              <a:t>indemnifies the Association against any claim, loss, liability, cost or expense (including legal expenses on a solicitor and own party basis) which may be incurred or sustained by the Association as a result of any breach of the warranties given in this Clause.</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endParaRPr lang="ko-KR" altLang="en-US" dirty="0"/>
          </a:p>
        </p:txBody>
      </p:sp>
    </p:spTree>
    <p:extLst>
      <p:ext uri="{BB962C8B-B14F-4D97-AF65-F5344CB8AC3E}">
        <p14:creationId xmlns:p14="http://schemas.microsoft.com/office/powerpoint/2010/main" val="33349490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pic>
        <p:nvPicPr>
          <p:cNvPr id="4" name="그림 3"/>
          <p:cNvPicPr/>
          <p:nvPr userDrawn="1"/>
        </p:nvPicPr>
        <p:blipFill>
          <a:blip r:embed="rId3" cstate="print">
            <a:extLst>
              <a:ext uri="{28A0092B-C50C-407E-A947-70E740481C1C}">
                <a14:useLocalDpi xmlns:a14="http://schemas.microsoft.com/office/drawing/2010/main" val="0"/>
              </a:ext>
            </a:extLst>
          </a:blip>
          <a:stretch>
            <a:fillRect/>
          </a:stretch>
        </p:blipFill>
        <p:spPr>
          <a:xfrm>
            <a:off x="3824468" y="618443"/>
            <a:ext cx="1030605" cy="454025"/>
          </a:xfrm>
          <a:prstGeom prst="rect">
            <a:avLst/>
          </a:prstGeom>
        </p:spPr>
      </p:pic>
      <p:sp>
        <p:nvSpPr>
          <p:cNvPr id="2" name="TextBox 1"/>
          <p:cNvSpPr txBox="1"/>
          <p:nvPr userDrawn="1"/>
        </p:nvSpPr>
        <p:spPr>
          <a:xfrm>
            <a:off x="-308373" y="1212351"/>
            <a:ext cx="9296285" cy="600164"/>
          </a:xfrm>
          <a:prstGeom prst="rect">
            <a:avLst/>
          </a:prstGeom>
          <a:noFill/>
        </p:spPr>
        <p:txBody>
          <a:bodyPr wrap="square" rtlCol="0">
            <a:spAutoFit/>
          </a:bodyPr>
          <a:lstStyle/>
          <a:p>
            <a:pPr algn="ctr" latinLnBrk="0"/>
            <a:r>
              <a:rPr lang="en-US" altLang="ko-KR" sz="1100" b="1" kern="1200" dirty="0" smtClean="0">
                <a:solidFill>
                  <a:schemeClr val="tx1"/>
                </a:solidFill>
                <a:effectLst/>
                <a:latin typeface="+mn-lt"/>
                <a:ea typeface="+mn-ea"/>
                <a:cs typeface="+mn-cs"/>
              </a:rPr>
              <a:t>Global Alliance of Marketing &amp; Management Associations</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 </a:t>
            </a:r>
            <a:endParaRPr lang="ko-KR" altLang="ko-KR" sz="1100" kern="1200" dirty="0" smtClean="0">
              <a:solidFill>
                <a:schemeClr val="tx1"/>
              </a:solidFill>
              <a:effectLst/>
              <a:latin typeface="+mn-lt"/>
              <a:ea typeface="+mn-ea"/>
              <a:cs typeface="+mn-cs"/>
            </a:endParaRPr>
          </a:p>
          <a:p>
            <a:pPr algn="ctr" latinLnBrk="0"/>
            <a:r>
              <a:rPr lang="en-US" altLang="ko-KR" sz="1100" b="1" kern="1200" dirty="0" smtClean="0">
                <a:solidFill>
                  <a:schemeClr val="tx1"/>
                </a:solidFill>
                <a:effectLst/>
                <a:latin typeface="+mn-lt"/>
                <a:ea typeface="+mn-ea"/>
                <a:cs typeface="+mn-cs"/>
              </a:rPr>
              <a:t>COPYRIGHT RELEASE FORM (2/2)</a:t>
            </a:r>
            <a:endParaRPr lang="ko-KR" altLang="ko-KR" sz="1100" kern="1200" dirty="0" smtClean="0">
              <a:solidFill>
                <a:schemeClr val="tx1"/>
              </a:solidFill>
              <a:effectLst/>
              <a:latin typeface="+mn-lt"/>
              <a:ea typeface="+mn-ea"/>
              <a:cs typeface="+mn-cs"/>
            </a:endParaRPr>
          </a:p>
        </p:txBody>
      </p:sp>
      <p:sp>
        <p:nvSpPr>
          <p:cNvPr id="3" name="TextBox 2"/>
          <p:cNvSpPr txBox="1"/>
          <p:nvPr userDrawn="1"/>
        </p:nvSpPr>
        <p:spPr>
          <a:xfrm>
            <a:off x="169112" y="1812515"/>
            <a:ext cx="8646115" cy="677108"/>
          </a:xfrm>
          <a:prstGeom prst="rect">
            <a:avLst/>
          </a:prstGeom>
          <a:noFill/>
        </p:spPr>
        <p:txBody>
          <a:bodyPr wrap="square" rtlCol="0">
            <a:spAutoFit/>
          </a:bodyPr>
          <a:lstStyle/>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algn="just"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endParaRPr lang="ko-KR" altLang="en-US" dirty="0"/>
          </a:p>
        </p:txBody>
      </p:sp>
      <p:sp>
        <p:nvSpPr>
          <p:cNvPr id="5" name="TextBox 4"/>
          <p:cNvSpPr txBox="1"/>
          <p:nvPr userDrawn="1"/>
        </p:nvSpPr>
        <p:spPr>
          <a:xfrm>
            <a:off x="169112" y="2151069"/>
            <a:ext cx="8818800" cy="1908215"/>
          </a:xfrm>
          <a:prstGeom prst="rect">
            <a:avLst/>
          </a:prstGeom>
          <a:noFill/>
        </p:spPr>
        <p:txBody>
          <a:bodyPr wrap="square" rtlCol="0">
            <a:spAutoFit/>
          </a:bodyPr>
          <a:lstStyle/>
          <a:p>
            <a:pPr latinLnBrk="0"/>
            <a:r>
              <a:rPr lang="en-US" altLang="ko-KR" sz="1000" b="1" kern="1200" dirty="0" smtClean="0">
                <a:solidFill>
                  <a:schemeClr val="tx1"/>
                </a:solidFill>
                <a:effectLst/>
                <a:latin typeface="+mn-lt"/>
                <a:ea typeface="+mn-ea"/>
                <a:cs typeface="+mn-cs"/>
              </a:rPr>
              <a:t>NO PRIOR REPRESENTATIONS</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This Form contains the entire agreement between the parties with respect to its subject matter and supersedes all prior agreements and understandings between the parties in connection with it.</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 </a:t>
            </a:r>
            <a:endParaRPr lang="ko-KR" altLang="ko-KR" sz="1000" kern="1200" dirty="0" smtClean="0">
              <a:solidFill>
                <a:schemeClr val="tx1"/>
              </a:solidFill>
              <a:effectLst/>
              <a:latin typeface="+mn-lt"/>
              <a:ea typeface="+mn-ea"/>
              <a:cs typeface="+mn-cs"/>
            </a:endParaRPr>
          </a:p>
          <a:p>
            <a:pPr latinLnBrk="0"/>
            <a:r>
              <a:rPr lang="en-US" altLang="ko-KR" sz="1000" b="1" kern="1200" dirty="0" smtClean="0">
                <a:solidFill>
                  <a:schemeClr val="tx1"/>
                </a:solidFill>
                <a:effectLst/>
                <a:latin typeface="+mn-lt"/>
                <a:ea typeface="+mn-ea"/>
                <a:cs typeface="+mn-cs"/>
              </a:rPr>
              <a:t>AMENDMENT</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No amendment or variation of this Form is valid or binding on a party unless made in writing and executed by all parties.</a:t>
            </a:r>
            <a:endParaRPr lang="ko-KR" altLang="ko-KR" sz="1000" kern="1200" dirty="0" smtClean="0">
              <a:solidFill>
                <a:schemeClr val="tx1"/>
              </a:solidFill>
              <a:effectLst/>
              <a:latin typeface="+mn-lt"/>
              <a:ea typeface="+mn-ea"/>
              <a:cs typeface="+mn-cs"/>
            </a:endParaRPr>
          </a:p>
          <a:p>
            <a:pPr latinLnBrk="0"/>
            <a:r>
              <a:rPr lang="en-US" altLang="ko-KR" sz="1000" kern="1200" dirty="0" smtClean="0">
                <a:solidFill>
                  <a:schemeClr val="tx1"/>
                </a:solidFill>
                <a:effectLst/>
                <a:latin typeface="+mn-lt"/>
                <a:ea typeface="+mn-ea"/>
                <a:cs typeface="+mn-cs"/>
              </a:rPr>
              <a:t> </a:t>
            </a:r>
            <a:endParaRPr lang="en-US" altLang="ko-KR" dirty="0" smtClean="0"/>
          </a:p>
          <a:p>
            <a:endParaRPr lang="en-US" altLang="ko-KR" dirty="0" smtClean="0"/>
          </a:p>
          <a:p>
            <a:endParaRPr lang="en-US" altLang="ko-KR" dirty="0" smtClean="0"/>
          </a:p>
          <a:p>
            <a:r>
              <a:rPr lang="en-US" altLang="ko-KR" sz="1200" dirty="0" smtClean="0"/>
              <a:t>                                                                                                Agree (    ) / Disagree</a:t>
            </a:r>
            <a:r>
              <a:rPr lang="en-US" altLang="ko-KR" sz="1200" baseline="0" dirty="0" smtClean="0"/>
              <a:t> (   )</a:t>
            </a:r>
            <a:endParaRPr lang="ko-KR" altLang="en-US" sz="1200" dirty="0"/>
          </a:p>
        </p:txBody>
      </p:sp>
    </p:spTree>
    <p:extLst>
      <p:ext uri="{BB962C8B-B14F-4D97-AF65-F5344CB8AC3E}">
        <p14:creationId xmlns:p14="http://schemas.microsoft.com/office/powerpoint/2010/main" val="250232797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96110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95159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323173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839392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509328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424245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99899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305459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002036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2826035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4131532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C1418-1070-4BE7-92E1-B20685361D17}" type="datetimeFigureOut">
              <a:rPr lang="ko-KR" altLang="en-US" smtClean="0"/>
              <a:t>2018-01-15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108205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801158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2264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8A8D8747-3C04-4F49-B42F-57B70923811A}" type="datetimeFigureOut">
              <a:rPr lang="ko-KR" altLang="en-US" smtClean="0"/>
              <a:t>2018-01-15</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295625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14" name="TextBox 13"/>
          <p:cNvSpPr txBox="1"/>
          <p:nvPr userDrawn="1"/>
        </p:nvSpPr>
        <p:spPr>
          <a:xfrm>
            <a:off x="441789" y="667823"/>
            <a:ext cx="1034257" cy="369332"/>
          </a:xfrm>
          <a:prstGeom prst="rect">
            <a:avLst/>
          </a:prstGeom>
          <a:noFill/>
        </p:spPr>
        <p:txBody>
          <a:bodyPr wrap="none" rtlCol="0">
            <a:spAutoFit/>
          </a:bodyPr>
          <a:lstStyle/>
          <a:p>
            <a:r>
              <a:rPr lang="en-US" altLang="ko-KR" dirty="0" smtClean="0"/>
              <a:t>1. Name:</a:t>
            </a:r>
            <a:endParaRPr lang="ko-KR" altLang="en-US" dirty="0"/>
          </a:p>
        </p:txBody>
      </p:sp>
      <p:sp>
        <p:nvSpPr>
          <p:cNvPr id="15" name="TextBox 14"/>
          <p:cNvSpPr txBox="1"/>
          <p:nvPr userDrawn="1"/>
        </p:nvSpPr>
        <p:spPr>
          <a:xfrm>
            <a:off x="439936" y="1029057"/>
            <a:ext cx="1556323" cy="369332"/>
          </a:xfrm>
          <a:prstGeom prst="rect">
            <a:avLst/>
          </a:prstGeom>
          <a:noFill/>
        </p:spPr>
        <p:txBody>
          <a:bodyPr wrap="none" rtlCol="0">
            <a:spAutoFit/>
          </a:bodyPr>
          <a:lstStyle/>
          <a:p>
            <a:r>
              <a:rPr lang="en-US" altLang="ko-KR" dirty="0" smtClean="0"/>
              <a:t>2. Nationality</a:t>
            </a:r>
            <a:r>
              <a:rPr lang="en-US" altLang="ko-KR" baseline="0" dirty="0" smtClean="0"/>
              <a:t>: </a:t>
            </a:r>
            <a:endParaRPr lang="ko-KR" altLang="en-US" dirty="0"/>
          </a:p>
        </p:txBody>
      </p:sp>
      <p:sp>
        <p:nvSpPr>
          <p:cNvPr id="16" name="TextBox 15"/>
          <p:cNvSpPr txBox="1"/>
          <p:nvPr userDrawn="1"/>
        </p:nvSpPr>
        <p:spPr>
          <a:xfrm>
            <a:off x="439936" y="1398389"/>
            <a:ext cx="1111202" cy="369332"/>
          </a:xfrm>
          <a:prstGeom prst="rect">
            <a:avLst/>
          </a:prstGeom>
          <a:noFill/>
        </p:spPr>
        <p:txBody>
          <a:bodyPr wrap="none" rtlCol="0">
            <a:spAutoFit/>
          </a:bodyPr>
          <a:lstStyle/>
          <a:p>
            <a:r>
              <a:rPr lang="en-US" altLang="ko-KR" dirty="0" smtClean="0"/>
              <a:t>3. E-mail</a:t>
            </a:r>
            <a:r>
              <a:rPr lang="en-US" altLang="ko-KR" baseline="0" dirty="0" smtClean="0"/>
              <a:t>: </a:t>
            </a:r>
            <a:endParaRPr lang="ko-KR" altLang="en-US" dirty="0"/>
          </a:p>
        </p:txBody>
      </p:sp>
      <p:sp>
        <p:nvSpPr>
          <p:cNvPr id="18" name="TextBox 17"/>
          <p:cNvSpPr txBox="1"/>
          <p:nvPr userDrawn="1"/>
        </p:nvSpPr>
        <p:spPr>
          <a:xfrm>
            <a:off x="439936" y="2128752"/>
            <a:ext cx="1601208" cy="369332"/>
          </a:xfrm>
          <a:prstGeom prst="rect">
            <a:avLst/>
          </a:prstGeom>
          <a:noFill/>
        </p:spPr>
        <p:txBody>
          <a:bodyPr wrap="none" rtlCol="0">
            <a:spAutoFit/>
          </a:bodyPr>
          <a:lstStyle/>
          <a:p>
            <a:r>
              <a:rPr lang="en-US" altLang="ko-KR" dirty="0" smtClean="0"/>
              <a:t>5. Occupation</a:t>
            </a:r>
            <a:r>
              <a:rPr lang="en-US" altLang="ko-KR" baseline="0" dirty="0" smtClean="0"/>
              <a:t>: </a:t>
            </a:r>
            <a:endParaRPr lang="ko-KR" altLang="en-US" dirty="0"/>
          </a:p>
        </p:txBody>
      </p:sp>
      <p:sp>
        <p:nvSpPr>
          <p:cNvPr id="19" name="TextBox 18"/>
          <p:cNvSpPr txBox="1"/>
          <p:nvPr userDrawn="1"/>
        </p:nvSpPr>
        <p:spPr>
          <a:xfrm>
            <a:off x="443493" y="1759420"/>
            <a:ext cx="1262017" cy="369332"/>
          </a:xfrm>
          <a:prstGeom prst="rect">
            <a:avLst/>
          </a:prstGeom>
          <a:noFill/>
        </p:spPr>
        <p:txBody>
          <a:bodyPr wrap="square" rtlCol="0">
            <a:spAutoFit/>
          </a:bodyPr>
          <a:lstStyle/>
          <a:p>
            <a:r>
              <a:rPr lang="en-US" altLang="ko-KR" dirty="0" smtClean="0"/>
              <a:t>4. Address</a:t>
            </a:r>
            <a:r>
              <a:rPr lang="en-US" altLang="ko-KR" baseline="0" dirty="0" smtClean="0"/>
              <a:t>: </a:t>
            </a:r>
            <a:endParaRPr lang="ko-KR" altLang="en-US" dirty="0"/>
          </a:p>
        </p:txBody>
      </p:sp>
      <p:sp>
        <p:nvSpPr>
          <p:cNvPr id="22" name="TextBox 21"/>
          <p:cNvSpPr txBox="1"/>
          <p:nvPr userDrawn="1"/>
        </p:nvSpPr>
        <p:spPr>
          <a:xfrm>
            <a:off x="439936" y="2486815"/>
            <a:ext cx="1111202" cy="369332"/>
          </a:xfrm>
          <a:prstGeom prst="rect">
            <a:avLst/>
          </a:prstGeom>
          <a:noFill/>
        </p:spPr>
        <p:txBody>
          <a:bodyPr wrap="none" rtlCol="0">
            <a:spAutoFit/>
          </a:bodyPr>
          <a:lstStyle/>
          <a:p>
            <a:r>
              <a:rPr lang="en-US" altLang="ko-KR" dirty="0" smtClean="0"/>
              <a:t>6. E-mail</a:t>
            </a:r>
            <a:r>
              <a:rPr lang="en-US" altLang="ko-KR" baseline="0" dirty="0" smtClean="0"/>
              <a:t>: </a:t>
            </a:r>
            <a:endParaRPr lang="ko-KR" altLang="en-US" dirty="0"/>
          </a:p>
        </p:txBody>
      </p:sp>
      <p:sp>
        <p:nvSpPr>
          <p:cNvPr id="23" name="TextBox 22"/>
          <p:cNvSpPr txBox="1"/>
          <p:nvPr userDrawn="1"/>
        </p:nvSpPr>
        <p:spPr>
          <a:xfrm>
            <a:off x="439936" y="2856147"/>
            <a:ext cx="963918" cy="369332"/>
          </a:xfrm>
          <a:prstGeom prst="rect">
            <a:avLst/>
          </a:prstGeom>
          <a:noFill/>
        </p:spPr>
        <p:txBody>
          <a:bodyPr wrap="none" rtlCol="0">
            <a:spAutoFit/>
          </a:bodyPr>
          <a:lstStyle/>
          <a:p>
            <a:r>
              <a:rPr lang="en-US" altLang="ko-KR" dirty="0" smtClean="0"/>
              <a:t>7. Area</a:t>
            </a:r>
            <a:r>
              <a:rPr lang="en-US" altLang="ko-KR" baseline="0" dirty="0" smtClean="0"/>
              <a:t>: </a:t>
            </a:r>
            <a:endParaRPr lang="ko-KR" altLang="en-US" dirty="0"/>
          </a:p>
        </p:txBody>
      </p:sp>
      <p:sp>
        <p:nvSpPr>
          <p:cNvPr id="24" name="TextBox 23"/>
          <p:cNvSpPr txBox="1"/>
          <p:nvPr userDrawn="1"/>
        </p:nvSpPr>
        <p:spPr>
          <a:xfrm>
            <a:off x="439936" y="3214210"/>
            <a:ext cx="2843022" cy="369332"/>
          </a:xfrm>
          <a:prstGeom prst="rect">
            <a:avLst/>
          </a:prstGeom>
          <a:noFill/>
        </p:spPr>
        <p:txBody>
          <a:bodyPr wrap="none" rtlCol="0">
            <a:spAutoFit/>
          </a:bodyPr>
          <a:lstStyle/>
          <a:p>
            <a:r>
              <a:rPr lang="en-US" altLang="ko-KR" dirty="0" smtClean="0"/>
              <a:t>8. Education</a:t>
            </a:r>
            <a:r>
              <a:rPr lang="en-US" altLang="ko-KR" baseline="0" dirty="0" smtClean="0"/>
              <a:t> &amp; Experience: </a:t>
            </a:r>
            <a:endParaRPr lang="ko-KR" altLang="en-US" dirty="0"/>
          </a:p>
        </p:txBody>
      </p:sp>
    </p:spTree>
    <p:extLst>
      <p:ext uri="{BB962C8B-B14F-4D97-AF65-F5344CB8AC3E}">
        <p14:creationId xmlns:p14="http://schemas.microsoft.com/office/powerpoint/2010/main" val="36689403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14" name="TextBox 13"/>
          <p:cNvSpPr txBox="1"/>
          <p:nvPr userDrawn="1"/>
        </p:nvSpPr>
        <p:spPr>
          <a:xfrm>
            <a:off x="441789" y="667823"/>
            <a:ext cx="5411097" cy="369332"/>
          </a:xfrm>
          <a:prstGeom prst="rect">
            <a:avLst/>
          </a:prstGeom>
          <a:noFill/>
        </p:spPr>
        <p:txBody>
          <a:bodyPr wrap="none" rtlCol="0">
            <a:spAutoFit/>
          </a:bodyPr>
          <a:lstStyle/>
          <a:p>
            <a:r>
              <a:rPr lang="en-US" altLang="ko-KR" dirty="0" smtClean="0"/>
              <a:t>9. Abstract</a:t>
            </a:r>
            <a:r>
              <a:rPr lang="en-US" altLang="ko-KR" baseline="0" dirty="0" smtClean="0"/>
              <a:t> or Project Guideline </a:t>
            </a:r>
            <a:r>
              <a:rPr lang="en-US" altLang="ko-KR" i="1" baseline="0" dirty="0" smtClean="0"/>
              <a:t>(word length max 150)</a:t>
            </a:r>
            <a:r>
              <a:rPr lang="en-US" altLang="ko-KR" baseline="0" dirty="0" smtClean="0"/>
              <a:t>:</a:t>
            </a:r>
            <a:endParaRPr lang="ko-KR" altLang="en-US" dirty="0"/>
          </a:p>
        </p:txBody>
      </p:sp>
    </p:spTree>
    <p:extLst>
      <p:ext uri="{BB962C8B-B14F-4D97-AF65-F5344CB8AC3E}">
        <p14:creationId xmlns:p14="http://schemas.microsoft.com/office/powerpoint/2010/main" val="16277376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cxnSp>
        <p:nvCxnSpPr>
          <p:cNvPr id="12" name="직선 연결선 11"/>
          <p:cNvCxnSpPr>
            <a:stCxn id="2" idx="0"/>
            <a:endCxn id="2" idx="2"/>
          </p:cNvCxnSpPr>
          <p:nvPr userDrawn="1"/>
        </p:nvCxnSpPr>
        <p:spPr>
          <a:xfrm>
            <a:off x="4605185" y="513708"/>
            <a:ext cx="0" cy="624668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7674847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제목만">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12" y="155071"/>
            <a:ext cx="971320" cy="274831"/>
          </a:xfrm>
          <a:prstGeom prst="rect">
            <a:avLst/>
          </a:prstGeom>
        </p:spPr>
      </p:pic>
      <p:sp>
        <p:nvSpPr>
          <p:cNvPr id="2" name="직사각형 1"/>
          <p:cNvSpPr/>
          <p:nvPr userDrawn="1"/>
        </p:nvSpPr>
        <p:spPr>
          <a:xfrm>
            <a:off x="169112" y="513708"/>
            <a:ext cx="8872146" cy="6246688"/>
          </a:xfrm>
          <a:prstGeom prst="rect">
            <a:avLst/>
          </a:prstGeom>
          <a:ln w="3175"/>
        </p:spPr>
        <p:style>
          <a:lnRef idx="2">
            <a:schemeClr val="accent3"/>
          </a:lnRef>
          <a:fillRef idx="1">
            <a:schemeClr val="lt1"/>
          </a:fillRef>
          <a:effectRef idx="0">
            <a:schemeClr val="accent3"/>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12669378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D8747-3C04-4F49-B42F-57B70923811A}" type="datetimeFigureOut">
              <a:rPr lang="ko-KR" altLang="en-US" smtClean="0"/>
              <a:t>2018-01-15</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B70B1-A455-4940-930C-EEE397D7B739}" type="slidenum">
              <a:rPr lang="ko-KR" altLang="en-US" smtClean="0"/>
              <a:t>‹#›</a:t>
            </a:fld>
            <a:endParaRPr lang="ko-KR" altLang="en-US"/>
          </a:p>
        </p:txBody>
      </p:sp>
    </p:spTree>
    <p:extLst>
      <p:ext uri="{BB962C8B-B14F-4D97-AF65-F5344CB8AC3E}">
        <p14:creationId xmlns:p14="http://schemas.microsoft.com/office/powerpoint/2010/main" val="1478497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7" r:id="rId7"/>
    <p:sldLayoutId id="2147483685" r:id="rId8"/>
    <p:sldLayoutId id="2147483686" r:id="rId9"/>
    <p:sldLayoutId id="2147483672" r:id="rId10"/>
    <p:sldLayoutId id="2147483667" r:id="rId11"/>
    <p:sldLayoutId id="2147483668" r:id="rId12"/>
    <p:sldLayoutId id="2147483669" r:id="rId13"/>
    <p:sldLayoutId id="2147483670" r:id="rId14"/>
    <p:sldLayoutId id="2147483671" r:id="rId15"/>
    <p:sldLayoutId id="2147483688" r:id="rId16"/>
    <p:sldLayoutId id="2147483689" r:id="rId17"/>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C1418-1070-4BE7-92E1-B20685361D17}" type="datetimeFigureOut">
              <a:rPr lang="ko-KR" altLang="en-US" smtClean="0"/>
              <a:t>2018-01-15</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4C988-E75F-4142-81EF-919CD2EB1B59}" type="slidenum">
              <a:rPr lang="ko-KR" altLang="en-US" smtClean="0"/>
              <a:t>‹#›</a:t>
            </a:fld>
            <a:endParaRPr lang="ko-KR" altLang="en-US"/>
          </a:p>
        </p:txBody>
      </p:sp>
    </p:spTree>
    <p:extLst>
      <p:ext uri="{BB962C8B-B14F-4D97-AF65-F5344CB8AC3E}">
        <p14:creationId xmlns:p14="http://schemas.microsoft.com/office/powerpoint/2010/main" val="36028901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6043" y="2270415"/>
            <a:ext cx="4693696" cy="1328062"/>
          </a:xfrm>
          <a:prstGeom prst="rect">
            <a:avLst/>
          </a:prstGeom>
        </p:spPr>
      </p:pic>
      <p:sp>
        <p:nvSpPr>
          <p:cNvPr id="5" name="TextBox 4"/>
          <p:cNvSpPr txBox="1"/>
          <p:nvPr/>
        </p:nvSpPr>
        <p:spPr>
          <a:xfrm>
            <a:off x="1918522" y="4692288"/>
            <a:ext cx="5330434" cy="415498"/>
          </a:xfrm>
          <a:prstGeom prst="rect">
            <a:avLst/>
          </a:prstGeom>
          <a:noFill/>
        </p:spPr>
        <p:txBody>
          <a:bodyPr wrap="none" rtlCol="0">
            <a:spAutoFit/>
          </a:bodyPr>
          <a:lstStyle/>
          <a:p>
            <a:r>
              <a:rPr lang="en-US" altLang="ko-KR" sz="2100" dirty="0" smtClean="0"/>
              <a:t>* PORTFOLIO </a:t>
            </a:r>
            <a:r>
              <a:rPr lang="en-US" altLang="ko-KR" sz="2100" dirty="0"/>
              <a:t>FOR </a:t>
            </a:r>
            <a:r>
              <a:rPr lang="en-US" altLang="ko-KR" sz="2100" dirty="0" smtClean="0">
                <a:solidFill>
                  <a:schemeClr val="accent1"/>
                </a:solidFill>
              </a:rPr>
              <a:t>PLANNERS OR RESEARCHERS</a:t>
            </a:r>
            <a:endParaRPr lang="ko-KR" altLang="en-US" sz="2100" dirty="0">
              <a:solidFill>
                <a:schemeClr val="accent1"/>
              </a:solidFill>
            </a:endParaRPr>
          </a:p>
        </p:txBody>
      </p:sp>
      <p:cxnSp>
        <p:nvCxnSpPr>
          <p:cNvPr id="7" name="직선 연결선 6"/>
          <p:cNvCxnSpPr/>
          <p:nvPr/>
        </p:nvCxnSpPr>
        <p:spPr>
          <a:xfrm flipH="1" flipV="1">
            <a:off x="2176043" y="4134401"/>
            <a:ext cx="4693696" cy="21963"/>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99236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1714" y="228600"/>
            <a:ext cx="622286" cy="276999"/>
          </a:xfrm>
          <a:prstGeom prst="rect">
            <a:avLst/>
          </a:prstGeom>
          <a:noFill/>
        </p:spPr>
        <p:txBody>
          <a:bodyPr wrap="none" rtlCol="0">
            <a:spAutoFit/>
          </a:bodyPr>
          <a:lstStyle/>
          <a:p>
            <a:r>
              <a:rPr lang="en-US" altLang="ko-KR" sz="1200" dirty="0" smtClean="0"/>
              <a:t>( Title )</a:t>
            </a:r>
            <a:endParaRPr lang="ko-KR" altLang="en-US" sz="1200" dirty="0"/>
          </a:p>
        </p:txBody>
      </p:sp>
      <p:sp>
        <p:nvSpPr>
          <p:cNvPr id="2" name="TextBox 1"/>
          <p:cNvSpPr txBox="1"/>
          <p:nvPr/>
        </p:nvSpPr>
        <p:spPr>
          <a:xfrm>
            <a:off x="176645"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p>
        </p:txBody>
      </p:sp>
      <p:sp>
        <p:nvSpPr>
          <p:cNvPr id="5" name="TextBox 4"/>
          <p:cNvSpPr txBox="1"/>
          <p:nvPr/>
        </p:nvSpPr>
        <p:spPr>
          <a:xfrm>
            <a:off x="4600630"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endParaRPr lang="ko-KR" altLang="en-US" sz="1200" dirty="0">
              <a:solidFill>
                <a:schemeClr val="accent1"/>
              </a:solidFill>
            </a:endParaRPr>
          </a:p>
        </p:txBody>
      </p:sp>
    </p:spTree>
    <p:extLst>
      <p:ext uri="{BB962C8B-B14F-4D97-AF65-F5344CB8AC3E}">
        <p14:creationId xmlns:p14="http://schemas.microsoft.com/office/powerpoint/2010/main" val="1015277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2" y="2275609"/>
            <a:ext cx="1745991" cy="246221"/>
          </a:xfrm>
          <a:prstGeom prst="rect">
            <a:avLst/>
          </a:prstGeom>
          <a:noFill/>
        </p:spPr>
        <p:txBody>
          <a:bodyPr wrap="none" rtlCol="0">
            <a:spAutoFit/>
          </a:bodyPr>
          <a:lstStyle/>
          <a:p>
            <a:r>
              <a:rPr lang="en-US" altLang="ko-KR" sz="1000" dirty="0" smtClean="0">
                <a:solidFill>
                  <a:schemeClr val="accent1"/>
                </a:solidFill>
              </a:rPr>
              <a:t>* Please fill out ( Title </a:t>
            </a:r>
            <a:r>
              <a:rPr lang="en-US" altLang="ko-KR" sz="1000" dirty="0" smtClean="0">
                <a:solidFill>
                  <a:schemeClr val="accent1"/>
                </a:solidFill>
              </a:rPr>
              <a:t>/ </a:t>
            </a:r>
            <a:r>
              <a:rPr lang="en-US" altLang="ko-KR" sz="1000" dirty="0" smtClean="0">
                <a:solidFill>
                  <a:schemeClr val="accent1"/>
                </a:solidFill>
              </a:rPr>
              <a:t>Date )</a:t>
            </a:r>
            <a:endParaRPr lang="ko-KR" altLang="en-US" sz="1000" dirty="0">
              <a:solidFill>
                <a:schemeClr val="accent1"/>
              </a:solidFill>
            </a:endParaRPr>
          </a:p>
        </p:txBody>
      </p:sp>
    </p:spTree>
    <p:extLst>
      <p:ext uri="{BB962C8B-B14F-4D97-AF65-F5344CB8AC3E}">
        <p14:creationId xmlns:p14="http://schemas.microsoft.com/office/powerpoint/2010/main" val="1661619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500" y="3782290"/>
            <a:ext cx="301337" cy="261610"/>
          </a:xfrm>
          <a:prstGeom prst="rect">
            <a:avLst/>
          </a:prstGeom>
          <a:noFill/>
        </p:spPr>
        <p:txBody>
          <a:bodyPr wrap="square" rtlCol="0">
            <a:spAutoFit/>
          </a:bodyPr>
          <a:lstStyle/>
          <a:p>
            <a:r>
              <a:rPr lang="en-US" altLang="ko-KR" sz="1100" dirty="0" smtClean="0">
                <a:solidFill>
                  <a:schemeClr val="accent1"/>
                </a:solidFill>
              </a:rPr>
              <a:t>V</a:t>
            </a:r>
            <a:endParaRPr lang="ko-KR" altLang="en-US" sz="1100" dirty="0">
              <a:solidFill>
                <a:schemeClr val="accent1"/>
              </a:solidFill>
            </a:endParaRPr>
          </a:p>
        </p:txBody>
      </p:sp>
    </p:spTree>
    <p:extLst>
      <p:ext uri="{BB962C8B-B14F-4D97-AF65-F5344CB8AC3E}">
        <p14:creationId xmlns:p14="http://schemas.microsoft.com/office/powerpoint/2010/main" val="225915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7350" y="666479"/>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5" name="TextBox 4"/>
          <p:cNvSpPr txBox="1"/>
          <p:nvPr/>
        </p:nvSpPr>
        <p:spPr>
          <a:xfrm>
            <a:off x="1808012" y="1021586"/>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6" name="TextBox 5"/>
          <p:cNvSpPr txBox="1"/>
          <p:nvPr/>
        </p:nvSpPr>
        <p:spPr>
          <a:xfrm>
            <a:off x="1368132" y="1399849"/>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7" name="TextBox 6"/>
          <p:cNvSpPr txBox="1"/>
          <p:nvPr/>
        </p:nvSpPr>
        <p:spPr>
          <a:xfrm>
            <a:off x="1541317" y="1757326"/>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8" name="TextBox 7"/>
          <p:cNvSpPr txBox="1"/>
          <p:nvPr/>
        </p:nvSpPr>
        <p:spPr>
          <a:xfrm>
            <a:off x="1859970" y="2125198"/>
            <a:ext cx="5777345"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9" name="TextBox 8"/>
          <p:cNvSpPr txBox="1"/>
          <p:nvPr/>
        </p:nvSpPr>
        <p:spPr>
          <a:xfrm>
            <a:off x="1368140" y="2486868"/>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11" name="TextBox 10"/>
          <p:cNvSpPr txBox="1"/>
          <p:nvPr/>
        </p:nvSpPr>
        <p:spPr>
          <a:xfrm>
            <a:off x="455460" y="3573887"/>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
        <p:nvSpPr>
          <p:cNvPr id="13" name="TextBox 12"/>
          <p:cNvSpPr txBox="1"/>
          <p:nvPr/>
        </p:nvSpPr>
        <p:spPr>
          <a:xfrm>
            <a:off x="1239986" y="2849087"/>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Tree>
    <p:extLst>
      <p:ext uri="{BB962C8B-B14F-4D97-AF65-F5344CB8AC3E}">
        <p14:creationId xmlns:p14="http://schemas.microsoft.com/office/powerpoint/2010/main" val="1472565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678" y="986550"/>
            <a:ext cx="8482448" cy="369332"/>
          </a:xfrm>
          <a:prstGeom prst="rect">
            <a:avLst/>
          </a:prstGeom>
          <a:noFill/>
        </p:spPr>
        <p:txBody>
          <a:bodyPr wrap="square" rtlCol="0">
            <a:spAutoFit/>
          </a:bodyPr>
          <a:lstStyle/>
          <a:p>
            <a:r>
              <a:rPr lang="en-US" altLang="ko-KR" dirty="0" smtClean="0">
                <a:solidFill>
                  <a:schemeClr val="accent1"/>
                </a:solidFill>
              </a:rPr>
              <a:t>Fill out here</a:t>
            </a:r>
            <a:endParaRPr lang="ko-KR" altLang="en-US" dirty="0">
              <a:solidFill>
                <a:schemeClr val="accent1"/>
              </a:solidFill>
            </a:endParaRPr>
          </a:p>
        </p:txBody>
      </p:sp>
    </p:spTree>
    <p:extLst>
      <p:ext uri="{BB962C8B-B14F-4D97-AF65-F5344CB8AC3E}">
        <p14:creationId xmlns:p14="http://schemas.microsoft.com/office/powerpoint/2010/main" val="207727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1714" y="228600"/>
            <a:ext cx="622286" cy="276999"/>
          </a:xfrm>
          <a:prstGeom prst="rect">
            <a:avLst/>
          </a:prstGeom>
          <a:noFill/>
        </p:spPr>
        <p:txBody>
          <a:bodyPr wrap="none" rtlCol="0">
            <a:spAutoFit/>
          </a:bodyPr>
          <a:lstStyle/>
          <a:p>
            <a:r>
              <a:rPr lang="en-US" altLang="ko-KR" sz="1200" dirty="0" smtClean="0"/>
              <a:t>( Title )</a:t>
            </a:r>
            <a:endParaRPr lang="ko-KR" altLang="en-US" sz="1200" dirty="0"/>
          </a:p>
        </p:txBody>
      </p:sp>
      <p:sp>
        <p:nvSpPr>
          <p:cNvPr id="2" name="TextBox 1"/>
          <p:cNvSpPr txBox="1"/>
          <p:nvPr/>
        </p:nvSpPr>
        <p:spPr>
          <a:xfrm>
            <a:off x="176645" y="505599"/>
            <a:ext cx="4395355" cy="461665"/>
          </a:xfrm>
          <a:prstGeom prst="rect">
            <a:avLst/>
          </a:prstGeom>
          <a:noFill/>
        </p:spPr>
        <p:txBody>
          <a:bodyPr wrap="square" rtlCol="0">
            <a:spAutoFit/>
          </a:bodyPr>
          <a:lstStyle/>
          <a:p>
            <a:r>
              <a:rPr lang="en-US" altLang="ko-KR" sz="1200" dirty="0" smtClean="0">
                <a:solidFill>
                  <a:schemeClr val="accent1"/>
                </a:solidFill>
              </a:rPr>
              <a:t>Please fill out project plans or papers here</a:t>
            </a:r>
          </a:p>
          <a:p>
            <a:r>
              <a:rPr lang="en-US" altLang="ko-KR" sz="1200" dirty="0" smtClean="0">
                <a:solidFill>
                  <a:schemeClr val="accent1"/>
                </a:solidFill>
              </a:rPr>
              <a:t>(word length maximum 1,500 / Font size 12 / Font </a:t>
            </a:r>
            <a:r>
              <a:rPr lang="en-US" altLang="ko-KR" sz="1200" dirty="0" err="1" smtClean="0">
                <a:solidFill>
                  <a:schemeClr val="accent1"/>
                </a:solidFill>
              </a:rPr>
              <a:t>Colour</a:t>
            </a:r>
            <a:r>
              <a:rPr lang="en-US" altLang="ko-KR" sz="1200" dirty="0" smtClean="0">
                <a:solidFill>
                  <a:schemeClr val="accent1"/>
                </a:solidFill>
              </a:rPr>
              <a:t> Black)</a:t>
            </a:r>
            <a:endParaRPr lang="ko-KR" altLang="en-US" sz="1200" dirty="0">
              <a:solidFill>
                <a:schemeClr val="accent1"/>
              </a:solidFill>
            </a:endParaRPr>
          </a:p>
        </p:txBody>
      </p:sp>
      <p:sp>
        <p:nvSpPr>
          <p:cNvPr id="5" name="TextBox 4"/>
          <p:cNvSpPr txBox="1"/>
          <p:nvPr/>
        </p:nvSpPr>
        <p:spPr>
          <a:xfrm>
            <a:off x="4600630"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endParaRPr lang="ko-KR" altLang="en-US" sz="1200" dirty="0">
              <a:solidFill>
                <a:schemeClr val="accent1"/>
              </a:solidFill>
            </a:endParaRPr>
          </a:p>
        </p:txBody>
      </p:sp>
    </p:spTree>
    <p:extLst>
      <p:ext uri="{BB962C8B-B14F-4D97-AF65-F5344CB8AC3E}">
        <p14:creationId xmlns:p14="http://schemas.microsoft.com/office/powerpoint/2010/main" val="166240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1714" y="228600"/>
            <a:ext cx="622286" cy="276999"/>
          </a:xfrm>
          <a:prstGeom prst="rect">
            <a:avLst/>
          </a:prstGeom>
          <a:noFill/>
        </p:spPr>
        <p:txBody>
          <a:bodyPr wrap="none" rtlCol="0">
            <a:spAutoFit/>
          </a:bodyPr>
          <a:lstStyle/>
          <a:p>
            <a:r>
              <a:rPr lang="en-US" altLang="ko-KR" sz="1200" dirty="0" smtClean="0"/>
              <a:t>( Title )</a:t>
            </a:r>
            <a:endParaRPr lang="ko-KR" altLang="en-US" sz="1200" dirty="0"/>
          </a:p>
        </p:txBody>
      </p:sp>
      <p:sp>
        <p:nvSpPr>
          <p:cNvPr id="2" name="TextBox 1"/>
          <p:cNvSpPr txBox="1"/>
          <p:nvPr/>
        </p:nvSpPr>
        <p:spPr>
          <a:xfrm>
            <a:off x="176645"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p>
        </p:txBody>
      </p:sp>
      <p:sp>
        <p:nvSpPr>
          <p:cNvPr id="5" name="TextBox 4"/>
          <p:cNvSpPr txBox="1"/>
          <p:nvPr/>
        </p:nvSpPr>
        <p:spPr>
          <a:xfrm>
            <a:off x="4600630"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endParaRPr lang="ko-KR" altLang="en-US" sz="1200" dirty="0">
              <a:solidFill>
                <a:schemeClr val="accent1"/>
              </a:solidFill>
            </a:endParaRPr>
          </a:p>
        </p:txBody>
      </p:sp>
    </p:spTree>
    <p:extLst>
      <p:ext uri="{BB962C8B-B14F-4D97-AF65-F5344CB8AC3E}">
        <p14:creationId xmlns:p14="http://schemas.microsoft.com/office/powerpoint/2010/main" val="97238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1714" y="228600"/>
            <a:ext cx="622286" cy="276999"/>
          </a:xfrm>
          <a:prstGeom prst="rect">
            <a:avLst/>
          </a:prstGeom>
          <a:noFill/>
        </p:spPr>
        <p:txBody>
          <a:bodyPr wrap="none" rtlCol="0">
            <a:spAutoFit/>
          </a:bodyPr>
          <a:lstStyle/>
          <a:p>
            <a:r>
              <a:rPr lang="en-US" altLang="ko-KR" sz="1200" dirty="0" smtClean="0"/>
              <a:t>( Title )</a:t>
            </a:r>
            <a:endParaRPr lang="ko-KR" altLang="en-US" sz="1200" dirty="0"/>
          </a:p>
        </p:txBody>
      </p:sp>
      <p:sp>
        <p:nvSpPr>
          <p:cNvPr id="2" name="TextBox 1"/>
          <p:cNvSpPr txBox="1"/>
          <p:nvPr/>
        </p:nvSpPr>
        <p:spPr>
          <a:xfrm>
            <a:off x="176645"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p>
        </p:txBody>
      </p:sp>
      <p:sp>
        <p:nvSpPr>
          <p:cNvPr id="5" name="TextBox 4"/>
          <p:cNvSpPr txBox="1"/>
          <p:nvPr/>
        </p:nvSpPr>
        <p:spPr>
          <a:xfrm>
            <a:off x="4600630"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endParaRPr lang="ko-KR" altLang="en-US" sz="1200" dirty="0">
              <a:solidFill>
                <a:schemeClr val="accent1"/>
              </a:solidFill>
            </a:endParaRPr>
          </a:p>
        </p:txBody>
      </p:sp>
    </p:spTree>
    <p:extLst>
      <p:ext uri="{BB962C8B-B14F-4D97-AF65-F5344CB8AC3E}">
        <p14:creationId xmlns:p14="http://schemas.microsoft.com/office/powerpoint/2010/main" val="166719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1714" y="228600"/>
            <a:ext cx="622286" cy="276999"/>
          </a:xfrm>
          <a:prstGeom prst="rect">
            <a:avLst/>
          </a:prstGeom>
          <a:noFill/>
        </p:spPr>
        <p:txBody>
          <a:bodyPr wrap="none" rtlCol="0">
            <a:spAutoFit/>
          </a:bodyPr>
          <a:lstStyle/>
          <a:p>
            <a:r>
              <a:rPr lang="en-US" altLang="ko-KR" sz="1200" dirty="0" smtClean="0"/>
              <a:t>( Title )</a:t>
            </a:r>
            <a:endParaRPr lang="ko-KR" altLang="en-US" sz="1200" dirty="0"/>
          </a:p>
        </p:txBody>
      </p:sp>
      <p:sp>
        <p:nvSpPr>
          <p:cNvPr id="2" name="TextBox 1"/>
          <p:cNvSpPr txBox="1"/>
          <p:nvPr/>
        </p:nvSpPr>
        <p:spPr>
          <a:xfrm>
            <a:off x="176645"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p>
        </p:txBody>
      </p:sp>
      <p:sp>
        <p:nvSpPr>
          <p:cNvPr id="5" name="TextBox 4"/>
          <p:cNvSpPr txBox="1"/>
          <p:nvPr/>
        </p:nvSpPr>
        <p:spPr>
          <a:xfrm>
            <a:off x="4600630" y="505599"/>
            <a:ext cx="4395355" cy="276999"/>
          </a:xfrm>
          <a:prstGeom prst="rect">
            <a:avLst/>
          </a:prstGeom>
          <a:noFill/>
        </p:spPr>
        <p:txBody>
          <a:bodyPr wrap="square" rtlCol="0">
            <a:spAutoFit/>
          </a:bodyPr>
          <a:lstStyle/>
          <a:p>
            <a:r>
              <a:rPr lang="en-US" altLang="ko-KR" sz="1200" dirty="0" smtClean="0">
                <a:solidFill>
                  <a:schemeClr val="accent1"/>
                </a:solidFill>
              </a:rPr>
              <a:t>Please fill out project plans or papers here</a:t>
            </a:r>
            <a:endParaRPr lang="ko-KR" altLang="en-US" sz="1200" dirty="0">
              <a:solidFill>
                <a:schemeClr val="accent1"/>
              </a:solidFill>
            </a:endParaRPr>
          </a:p>
        </p:txBody>
      </p:sp>
    </p:spTree>
    <p:extLst>
      <p:ext uri="{BB962C8B-B14F-4D97-AF65-F5344CB8AC3E}">
        <p14:creationId xmlns:p14="http://schemas.microsoft.com/office/powerpoint/2010/main" val="1985797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152</Words>
  <Application>Microsoft Office PowerPoint</Application>
  <PresentationFormat>화면 슬라이드 쇼(4:3)</PresentationFormat>
  <Paragraphs>28</Paragraphs>
  <Slides>10</Slides>
  <Notes>0</Notes>
  <HiddenSlides>0</HiddenSlides>
  <MMClips>0</MMClips>
  <ScaleCrop>false</ScaleCrop>
  <HeadingPairs>
    <vt:vector size="6" baseType="variant">
      <vt:variant>
        <vt:lpstr>사용한 글꼴</vt:lpstr>
      </vt:variant>
      <vt:variant>
        <vt:i4>4</vt:i4>
      </vt:variant>
      <vt:variant>
        <vt:lpstr>테마</vt:lpstr>
      </vt:variant>
      <vt:variant>
        <vt:i4>2</vt:i4>
      </vt:variant>
      <vt:variant>
        <vt:lpstr>슬라이드 제목</vt:lpstr>
      </vt:variant>
      <vt:variant>
        <vt:i4>10</vt:i4>
      </vt:variant>
    </vt:vector>
  </HeadingPairs>
  <TitlesOfParts>
    <vt:vector size="16" baseType="lpstr">
      <vt:lpstr>맑은 고딕</vt:lpstr>
      <vt:lpstr>Arial</vt:lpstr>
      <vt:lpstr>Calibri</vt:lpstr>
      <vt:lpstr>Calibri Light</vt:lpstr>
      <vt:lpstr>Office 테마</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김주현</dc:creator>
  <cp:lastModifiedBy>김주현</cp:lastModifiedBy>
  <cp:revision>15</cp:revision>
  <dcterms:created xsi:type="dcterms:W3CDTF">2018-01-13T22:33:37Z</dcterms:created>
  <dcterms:modified xsi:type="dcterms:W3CDTF">2018-01-15T12:30:25Z</dcterms:modified>
</cp:coreProperties>
</file>